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7" r:id="rId2"/>
    <p:sldId id="258" r:id="rId3"/>
    <p:sldId id="259" r:id="rId4"/>
    <p:sldId id="261" r:id="rId5"/>
    <p:sldId id="262" r:id="rId6"/>
    <p:sldId id="270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7" autoAdjust="0"/>
    <p:restoredTop sz="94660"/>
  </p:normalViewPr>
  <p:slideViewPr>
    <p:cSldViewPr snapToGrid="0">
      <p:cViewPr>
        <p:scale>
          <a:sx n="90" d="100"/>
          <a:sy n="90" d="100"/>
        </p:scale>
        <p:origin x="398" y="-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381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07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1944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34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9084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01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90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41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8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781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32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897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248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883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898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0E1BE-3735-40BC-A4CD-F8FC20A7F4F9}" type="datetimeFigureOut">
              <a:rPr lang="en-US" smtClean="0"/>
              <a:t>09-Mar-20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FE858EB-2774-4594-B510-2EB594EFA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149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C24B3-2A11-4026-837A-9BA006CCC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b="1" dirty="0"/>
              <a:t>Group Number 37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71885-8486-41A9-89F7-A9E839CA8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333" y="3225800"/>
            <a:ext cx="6138334" cy="279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b="1" dirty="0"/>
              <a:t>Punch Card Based Prescription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662DDD-FE17-488F-9982-25BA4D8EE78D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4" r="18538" b="-1"/>
          <a:stretch/>
        </p:blipFill>
        <p:spPr>
          <a:xfrm>
            <a:off x="5878849" y="10"/>
            <a:ext cx="6313150" cy="68579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89321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95A87-7E62-40D9-B815-6A142BB5A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0BFA5-6BC6-4369-8387-D37602B755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G.B.S.Jayawardena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(184065H)</a:t>
            </a:r>
          </a:p>
          <a:p>
            <a:pPr marL="0" indent="0">
              <a:buNone/>
            </a:pPr>
            <a:endParaRPr lang="en-US" dirty="0"/>
          </a:p>
          <a:p>
            <a:pPr lvl="0"/>
            <a:r>
              <a:rPr lang="en-US" dirty="0"/>
              <a:t>Contributed to the hardware part (punch card printer) </a:t>
            </a:r>
          </a:p>
          <a:p>
            <a:pPr lvl="0"/>
            <a:r>
              <a:rPr lang="en-US" dirty="0"/>
              <a:t>Studied stepper motor control board , voltage regulators etc.</a:t>
            </a:r>
          </a:p>
          <a:p>
            <a:pPr lvl="0"/>
            <a:r>
              <a:rPr lang="en-US" dirty="0"/>
              <a:t>Contributed to Program the Microcontroller and test</a:t>
            </a:r>
          </a:p>
          <a:p>
            <a:pPr lvl="0"/>
            <a:endParaRPr lang="en-US" dirty="0"/>
          </a:p>
          <a:p>
            <a:endParaRPr lang="en-US" dirty="0"/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FEB339CC-A37E-4545-BAC8-7CB6D3F5DF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309" y="4533204"/>
            <a:ext cx="2113151" cy="211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12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11">
            <a:extLst>
              <a:ext uri="{FF2B5EF4-FFF2-40B4-BE49-F238E27FC236}">
                <a16:creationId xmlns:a16="http://schemas.microsoft.com/office/drawing/2014/main" id="{35FF5354-2C21-4C42-964D-C5A3BFB3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6C38D4D-417B-4289-8748-EB3B8A6B2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948EC66-FDA9-4F74-9761-4F87538F2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D6647D0E-FFC9-49A5-8570-9A48A5FC1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D9349D3D-AD9F-4DF7-BEAF-B8D305A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38877D2F-B440-4031-959F-4E8750520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869BE8DA-4049-4B08-ABD6-16F8C0262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4B4446B5-237B-4328-A1D2-C2525EA3E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DE559DAC-EDB8-425E-A5FD-40E307035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68DEB9B7-ED80-41EB-9218-3B47B5259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9CBBD20C-6115-44EF-8CD6-A3F66D20D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2685FC-2807-4ED4-A8B0-B732A807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90FC01-9B12-4803-BD86-191403A30E6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032" y="2156359"/>
            <a:ext cx="3111154" cy="182654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14A04-FB6D-41BC-A4E4-C9C32183BB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60844" y="2160589"/>
            <a:ext cx="4413157" cy="388077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/>
            <a:r>
              <a:rPr lang="en-US" b="1"/>
              <a:t> </a:t>
            </a:r>
            <a:r>
              <a:rPr lang="en-US"/>
              <a:t>M.D.D.S.Jayanath </a:t>
            </a:r>
            <a:r>
              <a:rPr lang="en-US" b="1"/>
              <a:t>(184059T)</a:t>
            </a:r>
            <a:r>
              <a:rPr lang="en-US"/>
              <a:t> </a:t>
            </a:r>
          </a:p>
          <a:p>
            <a:pPr marL="0" indent="0"/>
            <a:r>
              <a:rPr lang="en-US"/>
              <a:t>                                    </a:t>
            </a:r>
          </a:p>
          <a:p>
            <a:pPr lvl="0"/>
            <a:r>
              <a:rPr lang="en-US"/>
              <a:t>Collected </a:t>
            </a:r>
            <a:r>
              <a:rPr lang="en-US" dirty="0"/>
              <a:t>data for the database</a:t>
            </a:r>
          </a:p>
          <a:p>
            <a:pPr lvl="0"/>
            <a:r>
              <a:rPr lang="en-US" dirty="0"/>
              <a:t>Designed a structure for the punch card</a:t>
            </a:r>
          </a:p>
          <a:p>
            <a:pPr lvl="0"/>
            <a:r>
              <a:rPr lang="en-US" dirty="0"/>
              <a:t>Contributed to the programming and testing (punch card printer)</a:t>
            </a:r>
          </a:p>
          <a:p>
            <a:pPr lvl="0"/>
            <a:endParaRPr lang="en-US" dirty="0"/>
          </a:p>
          <a:p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F2ACA1-D8E5-40CA-A841-575E3E6312C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4318918"/>
            <a:ext cx="1862332" cy="1618336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8E6CDD6-22FA-448B-8CAD-C6A94DFED9B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827" y="4503859"/>
            <a:ext cx="1868856" cy="124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490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A212B-B5AB-4E1A-B5B9-B7921D2A3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BED16-0B83-436E-99A9-755FC79694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</a:rPr>
              <a:t>D.H.D.N.Rathnayake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(184140J)</a:t>
            </a:r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Contributed to the coding used in punch card printer</a:t>
            </a:r>
          </a:p>
          <a:p>
            <a:pPr lvl="0"/>
            <a:r>
              <a:rPr lang="en-US" dirty="0"/>
              <a:t>Design the punch card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888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265AD-C2CC-4281-97CC-6F29C1FA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F30D9-C2F7-4B05-99B0-B99F86BDB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57291" y="1960562"/>
            <a:ext cx="8652029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Thank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9D9494-6B40-4B71-A8E4-1D7CEF077C8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09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89225-10EC-4928-B3DE-001EFBF8B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Aims and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976D0-CB3A-4F00-80A6-585030B98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762125"/>
            <a:ext cx="105156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 </a:t>
            </a:r>
            <a:endParaRPr lang="en-US" dirty="0"/>
          </a:p>
          <a:p>
            <a:r>
              <a:rPr lang="en-US" b="1" dirty="0"/>
              <a:t>Aim</a:t>
            </a:r>
            <a:endParaRPr lang="en-US" dirty="0"/>
          </a:p>
          <a:p>
            <a:pPr lvl="1"/>
            <a:r>
              <a:rPr lang="en-US" dirty="0"/>
              <a:t>Inventing a new method of prescription and developing efficient system for both pharmacies and hospitals.</a:t>
            </a:r>
          </a:p>
          <a:p>
            <a:endParaRPr lang="en-US" dirty="0"/>
          </a:p>
          <a:p>
            <a:r>
              <a:rPr lang="en-US" b="1" dirty="0"/>
              <a:t>Objectives</a:t>
            </a:r>
            <a:endParaRPr lang="en-US" dirty="0"/>
          </a:p>
          <a:p>
            <a:pPr lvl="1"/>
            <a:r>
              <a:rPr lang="en-US" dirty="0"/>
              <a:t>To create a CNC machine (punch card printer) to print the relevant punch card</a:t>
            </a:r>
          </a:p>
          <a:p>
            <a:pPr lvl="1"/>
            <a:r>
              <a:rPr lang="en-US" dirty="0"/>
              <a:t>To design the punch card</a:t>
            </a:r>
          </a:p>
          <a:p>
            <a:pPr lvl="1"/>
            <a:r>
              <a:rPr lang="en-US" dirty="0"/>
              <a:t>To find the suitable way to transfer data to the device from computer</a:t>
            </a:r>
          </a:p>
          <a:p>
            <a:pPr lvl="1"/>
            <a:r>
              <a:rPr lang="en-US" dirty="0"/>
              <a:t>To design the most suitable system to read the punch card (punch card reader)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5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CC58A-6AD2-42D6-AA59-DF9248A1A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4BD6A-49ED-4BF6-82DC-8652365F1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A40302F-669A-47AB-AD21-DAC83F9B225C}"/>
              </a:ext>
            </a:extLst>
          </p:cNvPr>
          <p:cNvGrpSpPr/>
          <p:nvPr/>
        </p:nvGrpSpPr>
        <p:grpSpPr>
          <a:xfrm>
            <a:off x="914399" y="795815"/>
            <a:ext cx="4444591" cy="4760488"/>
            <a:chOff x="-2" y="0"/>
            <a:chExt cx="6670110" cy="7547398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B7051AC-3433-41EB-9883-BE2D71E58C3A}"/>
                </a:ext>
              </a:extLst>
            </p:cNvPr>
            <p:cNvSpPr/>
            <p:nvPr/>
          </p:nvSpPr>
          <p:spPr>
            <a:xfrm>
              <a:off x="2808025" y="6873059"/>
              <a:ext cx="1898015" cy="608967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2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Stepper motor 3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36FAD97-19BA-4CE2-8F9A-48FB5DD3F28A}"/>
                </a:ext>
              </a:extLst>
            </p:cNvPr>
            <p:cNvSpPr/>
            <p:nvPr/>
          </p:nvSpPr>
          <p:spPr>
            <a:xfrm>
              <a:off x="2786995" y="6010591"/>
              <a:ext cx="1898015" cy="608967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2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Stepper motor 2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A2E504E-5C16-4A57-856F-10D2D172D111}"/>
                </a:ext>
              </a:extLst>
            </p:cNvPr>
            <p:cNvSpPr/>
            <p:nvPr/>
          </p:nvSpPr>
          <p:spPr>
            <a:xfrm>
              <a:off x="5419725" y="5353050"/>
              <a:ext cx="1186173" cy="392177"/>
            </a:xfrm>
            <a:prstGeom prst="roundRect">
              <a:avLst/>
            </a:prstGeom>
            <a:solidFill>
              <a:srgbClr val="0DFF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2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X axis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73CE3017-A026-4BEF-909D-DFDD1F30C713}"/>
                </a:ext>
              </a:extLst>
            </p:cNvPr>
            <p:cNvSpPr/>
            <p:nvPr/>
          </p:nvSpPr>
          <p:spPr>
            <a:xfrm>
              <a:off x="5417259" y="6938433"/>
              <a:ext cx="1252847" cy="608965"/>
            </a:xfrm>
            <a:prstGeom prst="roundRect">
              <a:avLst/>
            </a:prstGeom>
            <a:solidFill>
              <a:srgbClr val="0DFF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Puncher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0BFAEF7-173B-4C38-9601-475B35A41C8B}"/>
                </a:ext>
              </a:extLst>
            </p:cNvPr>
            <p:cNvCxnSpPr/>
            <p:nvPr/>
          </p:nvCxnSpPr>
          <p:spPr>
            <a:xfrm flipH="1">
              <a:off x="2752725" y="1085850"/>
              <a:ext cx="962025" cy="58102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0FA729B-DF03-4838-BCEA-48BD4B3B7A8D}"/>
                </a:ext>
              </a:extLst>
            </p:cNvPr>
            <p:cNvCxnSpPr/>
            <p:nvPr/>
          </p:nvCxnSpPr>
          <p:spPr>
            <a:xfrm>
              <a:off x="1962150" y="4714875"/>
              <a:ext cx="721360" cy="60007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6B3A1A6-2368-4894-B378-0B3CA6D93A68}"/>
                </a:ext>
              </a:extLst>
            </p:cNvPr>
            <p:cNvCxnSpPr/>
            <p:nvPr/>
          </p:nvCxnSpPr>
          <p:spPr>
            <a:xfrm>
              <a:off x="1866900" y="5543550"/>
              <a:ext cx="819150" cy="77152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C3B415C-3077-45C2-A78D-33EF0D3FB883}"/>
                </a:ext>
              </a:extLst>
            </p:cNvPr>
            <p:cNvCxnSpPr/>
            <p:nvPr/>
          </p:nvCxnSpPr>
          <p:spPr>
            <a:xfrm>
              <a:off x="1790700" y="6324600"/>
              <a:ext cx="883920" cy="86677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42E2A30-551D-474B-A90F-30C2287EF4B6}"/>
                </a:ext>
              </a:extLst>
            </p:cNvPr>
            <p:cNvCxnSpPr/>
            <p:nvPr/>
          </p:nvCxnSpPr>
          <p:spPr>
            <a:xfrm>
              <a:off x="4781550" y="7200900"/>
              <a:ext cx="52641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075B4E3-53CA-417B-AE40-2EF2E09EA030}"/>
                </a:ext>
              </a:extLst>
            </p:cNvPr>
            <p:cNvCxnSpPr/>
            <p:nvPr/>
          </p:nvCxnSpPr>
          <p:spPr>
            <a:xfrm>
              <a:off x="4791075" y="5534025"/>
              <a:ext cx="52641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2FA4CCD-670F-4CA4-9A12-5744454828B7}"/>
                </a:ext>
              </a:extLst>
            </p:cNvPr>
            <p:cNvCxnSpPr/>
            <p:nvPr/>
          </p:nvCxnSpPr>
          <p:spPr>
            <a:xfrm>
              <a:off x="4810125" y="6372225"/>
              <a:ext cx="52641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7205A253-148B-4284-BA36-7E8D3629AC35}"/>
                </a:ext>
              </a:extLst>
            </p:cNvPr>
            <p:cNvSpPr/>
            <p:nvPr/>
          </p:nvSpPr>
          <p:spPr>
            <a:xfrm>
              <a:off x="-2" y="0"/>
              <a:ext cx="2057400" cy="933449"/>
            </a:xfrm>
            <a:prstGeom prst="round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Database</a:t>
              </a:r>
              <a:endParaRPr lang="en-US" sz="1100" dirty="0">
                <a:effectLst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6A5E5CA-CA14-4227-B39F-9642422C5F83}"/>
                </a:ext>
              </a:extLst>
            </p:cNvPr>
            <p:cNvSpPr/>
            <p:nvPr/>
          </p:nvSpPr>
          <p:spPr>
            <a:xfrm>
              <a:off x="85724" y="3124200"/>
              <a:ext cx="1819275" cy="324993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60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Atmega32</a:t>
              </a:r>
              <a:endParaRPr lang="en-US" sz="1100">
                <a:effectLst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60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Microcontrollor</a:t>
              </a:r>
              <a:endParaRPr lang="en-US" sz="1100">
                <a:effectLst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 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9190D8A5-C848-4B0E-91C2-AC425678CA3E}"/>
                </a:ext>
              </a:extLst>
            </p:cNvPr>
            <p:cNvSpPr/>
            <p:nvPr/>
          </p:nvSpPr>
          <p:spPr>
            <a:xfrm>
              <a:off x="2828925" y="5152389"/>
              <a:ext cx="1898015" cy="608967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2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Stepper motor 1</a:t>
              </a: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58F4E27-5788-4FA1-B8A3-5C186646AD7F}"/>
                </a:ext>
              </a:extLst>
            </p:cNvPr>
            <p:cNvSpPr/>
            <p:nvPr/>
          </p:nvSpPr>
          <p:spPr>
            <a:xfrm>
              <a:off x="5372101" y="6084106"/>
              <a:ext cx="1298007" cy="515449"/>
            </a:xfrm>
            <a:prstGeom prst="roundRect">
              <a:avLst/>
            </a:prstGeom>
            <a:solidFill>
              <a:srgbClr val="0DFF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6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Y axis</a:t>
              </a:r>
              <a:endParaRPr lang="en-US" sz="1100" dirty="0">
                <a:effectLst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DCDF5D8-A72D-412D-9017-564B70A580BE}"/>
                </a:ext>
              </a:extLst>
            </p:cNvPr>
            <p:cNvSpPr/>
            <p:nvPr/>
          </p:nvSpPr>
          <p:spPr>
            <a:xfrm>
              <a:off x="3933825" y="438150"/>
              <a:ext cx="1655288" cy="88739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6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Interface</a:t>
              </a:r>
              <a:endParaRPr lang="en-US" sz="1100" dirty="0">
                <a:effectLst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F307CEA-D789-498D-9D7C-21F20393AC31}"/>
                </a:ext>
              </a:extLst>
            </p:cNvPr>
            <p:cNvCxnSpPr/>
            <p:nvPr/>
          </p:nvCxnSpPr>
          <p:spPr>
            <a:xfrm flipH="1">
              <a:off x="1152525" y="2486025"/>
              <a:ext cx="647700" cy="55245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49EEBDF-3B62-4F92-8478-7A7B17C09BC3}"/>
                </a:ext>
              </a:extLst>
            </p:cNvPr>
            <p:cNvSpPr/>
            <p:nvPr/>
          </p:nvSpPr>
          <p:spPr>
            <a:xfrm>
              <a:off x="1562100" y="1762124"/>
              <a:ext cx="1343024" cy="835197"/>
            </a:xfrm>
            <a:prstGeom prst="round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USB module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ED6C00C-C4A9-49B9-86F7-1751C58A8E6A}"/>
                </a:ext>
              </a:extLst>
            </p:cNvPr>
            <p:cNvCxnSpPr/>
            <p:nvPr/>
          </p:nvCxnSpPr>
          <p:spPr>
            <a:xfrm>
              <a:off x="2057400" y="381000"/>
              <a:ext cx="1762125" cy="25717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AC29FCA-2BFD-428A-B742-B0742D3084D7}"/>
              </a:ext>
            </a:extLst>
          </p:cNvPr>
          <p:cNvGrpSpPr/>
          <p:nvPr/>
        </p:nvGrpSpPr>
        <p:grpSpPr>
          <a:xfrm>
            <a:off x="6600964" y="969774"/>
            <a:ext cx="3479071" cy="4582432"/>
            <a:chOff x="-118132" y="0"/>
            <a:chExt cx="3789726" cy="462405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77D45B7-D8F2-4AC4-838A-AA56A4FC71D4}"/>
                </a:ext>
              </a:extLst>
            </p:cNvPr>
            <p:cNvSpPr/>
            <p:nvPr/>
          </p:nvSpPr>
          <p:spPr>
            <a:xfrm>
              <a:off x="714375" y="0"/>
              <a:ext cx="1943100" cy="447675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Punch Card</a:t>
              </a:r>
              <a:endParaRPr lang="en-US" sz="1100" dirty="0">
                <a:effectLst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55B6468-7B9A-45E8-AE00-90D9229C979E}"/>
                </a:ext>
              </a:extLst>
            </p:cNvPr>
            <p:cNvSpPr/>
            <p:nvPr/>
          </p:nvSpPr>
          <p:spPr>
            <a:xfrm>
              <a:off x="-118132" y="1707803"/>
              <a:ext cx="3789726" cy="587603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6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Going through LEDs and LDR combination</a:t>
              </a:r>
              <a:endParaRPr lang="en-US" sz="1100" dirty="0">
                <a:effectLst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AA41E14-5217-47C0-8E26-5C4260F86C8C}"/>
                </a:ext>
              </a:extLst>
            </p:cNvPr>
            <p:cNvSpPr/>
            <p:nvPr/>
          </p:nvSpPr>
          <p:spPr>
            <a:xfrm>
              <a:off x="488539" y="2623346"/>
              <a:ext cx="2305050" cy="447675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dirty="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Microcontroller</a:t>
              </a:r>
              <a:endParaRPr lang="en-US" sz="1100" dirty="0">
                <a:effectLst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C1BC716-B2CA-4C22-B669-30B65BC4B1F4}"/>
                </a:ext>
              </a:extLst>
            </p:cNvPr>
            <p:cNvSpPr/>
            <p:nvPr/>
          </p:nvSpPr>
          <p:spPr>
            <a:xfrm>
              <a:off x="638175" y="3966831"/>
              <a:ext cx="1981200" cy="657225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240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Display</a:t>
              </a:r>
              <a:endParaRPr lang="en-US" sz="1100">
                <a:effectLst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30" name="Arrow: Right 29">
              <a:extLst>
                <a:ext uri="{FF2B5EF4-FFF2-40B4-BE49-F238E27FC236}">
                  <a16:creationId xmlns:a16="http://schemas.microsoft.com/office/drawing/2014/main" id="{AAB8D2A9-40F6-4BFC-9609-6D85B772E31F}"/>
                </a:ext>
              </a:extLst>
            </p:cNvPr>
            <p:cNvSpPr/>
            <p:nvPr/>
          </p:nvSpPr>
          <p:spPr>
            <a:xfrm rot="5400000">
              <a:off x="1362075" y="3514725"/>
              <a:ext cx="567057" cy="26225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2" name="Arrow: Right 31">
              <a:extLst>
                <a:ext uri="{FF2B5EF4-FFF2-40B4-BE49-F238E27FC236}">
                  <a16:creationId xmlns:a16="http://schemas.microsoft.com/office/drawing/2014/main" id="{F8565FA3-8A37-4EC7-A4E9-01143EE1E7BA}"/>
                </a:ext>
              </a:extLst>
            </p:cNvPr>
            <p:cNvSpPr/>
            <p:nvPr/>
          </p:nvSpPr>
          <p:spPr>
            <a:xfrm rot="5400000">
              <a:off x="1265555" y="846455"/>
              <a:ext cx="651195" cy="24669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3731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0EBA4-A546-4AAE-85FB-88A8E122E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Estimated cost and Expenditure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59DF3-C06A-4237-965C-4ED475A8C7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/>
              <a:t>Hardware</a:t>
            </a:r>
            <a:endParaRPr lang="en-US" sz="2400" dirty="0"/>
          </a:p>
          <a:p>
            <a:pPr lvl="0"/>
            <a:r>
              <a:rPr lang="en-US" dirty="0"/>
              <a:t>Power supply(12V)				</a:t>
            </a:r>
            <a:endParaRPr lang="en-US" sz="2400" dirty="0"/>
          </a:p>
          <a:p>
            <a:pPr lvl="0"/>
            <a:r>
              <a:rPr lang="en-US" dirty="0"/>
              <a:t>Atmega32  + development board                650                         </a:t>
            </a:r>
            <a:endParaRPr lang="en-US" sz="2400" dirty="0"/>
          </a:p>
          <a:p>
            <a:pPr lvl="0"/>
            <a:r>
              <a:rPr lang="en-US" dirty="0"/>
              <a:t>Stepper motors            </a:t>
            </a:r>
            <a:endParaRPr lang="en-US" sz="2400" dirty="0"/>
          </a:p>
          <a:p>
            <a:pPr lvl="2"/>
            <a:r>
              <a:rPr lang="en-US" dirty="0"/>
              <a:t>1300*2 +800                      3400       </a:t>
            </a:r>
            <a:endParaRPr lang="en-US" sz="1800" dirty="0"/>
          </a:p>
          <a:p>
            <a:pPr lvl="0"/>
            <a:r>
              <a:rPr lang="en-US" dirty="0"/>
              <a:t>Motor driver boards  (420*2)                      840</a:t>
            </a:r>
            <a:endParaRPr lang="en-US" sz="2400" dirty="0"/>
          </a:p>
          <a:p>
            <a:pPr lvl="0"/>
            <a:r>
              <a:rPr lang="en-US" dirty="0"/>
              <a:t>Drawer railings (250*2)                              500</a:t>
            </a:r>
            <a:endParaRPr lang="en-US" sz="2400" dirty="0"/>
          </a:p>
          <a:p>
            <a:pPr lvl="0"/>
            <a:r>
              <a:rPr lang="en-US" dirty="0"/>
              <a:t>Linear Guide                                              1500</a:t>
            </a:r>
            <a:endParaRPr lang="en-US" sz="2400" dirty="0"/>
          </a:p>
          <a:p>
            <a:pPr lvl="0"/>
            <a:r>
              <a:rPr lang="en-US" dirty="0"/>
              <a:t>Ball Screw                                                  3200</a:t>
            </a:r>
            <a:endParaRPr lang="en-US" sz="2400" dirty="0"/>
          </a:p>
          <a:p>
            <a:pPr lvl="0"/>
            <a:r>
              <a:rPr lang="en-US" dirty="0"/>
              <a:t>Aluminum Box bar                                      400</a:t>
            </a:r>
            <a:endParaRPr lang="en-US" sz="2400" dirty="0"/>
          </a:p>
          <a:p>
            <a:pPr lvl="0"/>
            <a:r>
              <a:rPr lang="en-US" dirty="0"/>
              <a:t>Voltage regulators*3 + other electronics    700</a:t>
            </a:r>
            <a:endParaRPr lang="en-US" sz="2400" dirty="0"/>
          </a:p>
          <a:p>
            <a:pPr lvl="0"/>
            <a:r>
              <a:rPr lang="en-US" dirty="0"/>
              <a:t>Repairing cost                                             550</a:t>
            </a:r>
            <a:endParaRPr lang="en-US" sz="2400" dirty="0"/>
          </a:p>
          <a:p>
            <a:pPr lvl="0"/>
            <a:r>
              <a:rPr lang="en-US" dirty="0"/>
              <a:t>Power jack                                                    60 </a:t>
            </a:r>
            <a:endParaRPr lang="en-US" sz="2400" dirty="0"/>
          </a:p>
          <a:p>
            <a:pPr lvl="0"/>
            <a:r>
              <a:rPr lang="en-US" dirty="0"/>
              <a:t>Nuts and bolts                                             200</a:t>
            </a:r>
            <a:endParaRPr lang="en-US" sz="2400" dirty="0"/>
          </a:p>
          <a:p>
            <a:pPr lvl="0"/>
            <a:r>
              <a:rPr lang="en-US" dirty="0"/>
              <a:t>Guiding plates for puncher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16F00-AFAA-437A-A8BE-C1975F54F4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lvl="0"/>
            <a:r>
              <a:rPr lang="en-US" dirty="0"/>
              <a:t>Capacitors, </a:t>
            </a:r>
            <a:r>
              <a:rPr lang="en-US" dirty="0" err="1"/>
              <a:t>Ocillators</a:t>
            </a:r>
            <a:endParaRPr lang="en-US" sz="2400" dirty="0"/>
          </a:p>
          <a:p>
            <a:pPr lvl="0"/>
            <a:r>
              <a:rPr lang="en-US" dirty="0"/>
              <a:t>Wood sheets</a:t>
            </a:r>
            <a:endParaRPr lang="en-US" sz="2400" dirty="0"/>
          </a:p>
          <a:p>
            <a:pPr lvl="0"/>
            <a:r>
              <a:rPr lang="en-US" dirty="0"/>
              <a:t>Iron plates  </a:t>
            </a:r>
            <a:endParaRPr lang="en-US" sz="2400" dirty="0"/>
          </a:p>
          <a:p>
            <a:pPr lvl="0"/>
            <a:r>
              <a:rPr lang="en-US" dirty="0"/>
              <a:t>Display 16*4</a:t>
            </a:r>
            <a:endParaRPr lang="en-US" sz="2400" dirty="0"/>
          </a:p>
          <a:p>
            <a:pPr lvl="0"/>
            <a:r>
              <a:rPr lang="en-US" dirty="0"/>
              <a:t>LED, resistors(100k,10k,100)</a:t>
            </a:r>
            <a:endParaRPr lang="en-US" sz="2400" dirty="0"/>
          </a:p>
          <a:p>
            <a:pPr lvl="0"/>
            <a:r>
              <a:rPr lang="en-US" dirty="0"/>
              <a:t>LDR sensors</a:t>
            </a:r>
            <a:endParaRPr lang="en-US" sz="2400" dirty="0"/>
          </a:p>
          <a:p>
            <a:pPr lvl="1"/>
            <a:r>
              <a:rPr lang="en-US" dirty="0"/>
              <a:t>Total			            Rs  1</a:t>
            </a:r>
            <a:r>
              <a:rPr lang="en-US" b="1" dirty="0"/>
              <a:t>7300	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 </a:t>
            </a:r>
            <a:endParaRPr lang="en-US" sz="2400" dirty="0"/>
          </a:p>
          <a:p>
            <a:r>
              <a:rPr lang="en-US" b="1" dirty="0"/>
              <a:t>Software</a:t>
            </a:r>
            <a:endParaRPr lang="en-US" sz="2400" dirty="0"/>
          </a:p>
          <a:p>
            <a:pPr lvl="0"/>
            <a:r>
              <a:rPr lang="en-US" dirty="0"/>
              <a:t>Atmel studio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503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9488A-3DAD-4583-A757-82A27F37E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 Contribution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C1FDE-9BC4-4872-A2F3-48A3F6ED2D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0013.png0001-0270 (1)">
            <a:hlinkClick r:id="" action="ppaction://media"/>
            <a:extLst>
              <a:ext uri="{FF2B5EF4-FFF2-40B4-BE49-F238E27FC236}">
                <a16:creationId xmlns:a16="http://schemas.microsoft.com/office/drawing/2014/main" id="{035FC536-04A1-4AB4-844F-89E658CD70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45236"/>
            <a:ext cx="10684497" cy="656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80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DE944-D8D4-4D1E-BADB-C80433183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VID_20200220_110404">
            <a:hlinkClick r:id="" action="ppaction://media"/>
            <a:extLst>
              <a:ext uri="{FF2B5EF4-FFF2-40B4-BE49-F238E27FC236}">
                <a16:creationId xmlns:a16="http://schemas.microsoft.com/office/drawing/2014/main" id="{710B0325-2490-49F4-9E74-C7C5AB98E5F5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593" y="382143"/>
            <a:ext cx="8389937" cy="471874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FAFE43A-5AD6-40D4-B0A6-C0379AF8E426}"/>
              </a:ext>
            </a:extLst>
          </p:cNvPr>
          <p:cNvSpPr/>
          <p:nvPr/>
        </p:nvSpPr>
        <p:spPr>
          <a:xfrm>
            <a:off x="1731264" y="5727192"/>
            <a:ext cx="5742432" cy="10424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Punching Mechanism</a:t>
            </a:r>
          </a:p>
        </p:txBody>
      </p:sp>
    </p:spTree>
    <p:extLst>
      <p:ext uri="{BB962C8B-B14F-4D97-AF65-F5344CB8AC3E}">
        <p14:creationId xmlns:p14="http://schemas.microsoft.com/office/powerpoint/2010/main" val="3697882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7FD7E-9215-4EF3-960F-260B1D2E9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 Contribution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8A2D0-9926-4E0E-8231-2A359F3595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16123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W.P.C.P. Pathirana(Group Leader) (184116R)</a:t>
            </a:r>
          </a:p>
          <a:p>
            <a:pPr marL="0" indent="0">
              <a:buNone/>
            </a:pPr>
            <a:endParaRPr lang="en-US" i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/>
              <a:t>Designed the punch card reader</a:t>
            </a:r>
          </a:p>
          <a:p>
            <a:pPr lvl="1"/>
            <a:r>
              <a:rPr lang="en-US" dirty="0"/>
              <a:t>Structure of the punch card</a:t>
            </a:r>
          </a:p>
          <a:p>
            <a:pPr lvl="1"/>
            <a:r>
              <a:rPr lang="en-US" dirty="0"/>
              <a:t>16*4 LCD</a:t>
            </a:r>
          </a:p>
          <a:p>
            <a:pPr lvl="1"/>
            <a:r>
              <a:rPr lang="en-US" dirty="0"/>
              <a:t>LED and LDR arrays</a:t>
            </a:r>
          </a:p>
          <a:p>
            <a:r>
              <a:rPr lang="en-US" dirty="0"/>
              <a:t>PCB design of both printer and reader</a:t>
            </a: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394CD72-4A4A-4257-A546-85099AF1B01C}"/>
              </a:ext>
            </a:extLst>
          </p:cNvPr>
          <p:cNvGrpSpPr/>
          <p:nvPr/>
        </p:nvGrpSpPr>
        <p:grpSpPr>
          <a:xfrm>
            <a:off x="8060924" y="887766"/>
            <a:ext cx="3292876" cy="3955877"/>
            <a:chOff x="-170631" y="0"/>
            <a:chExt cx="4607305" cy="446278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D4D4171-A16F-48BE-9C08-B4B1F88BC511}"/>
                </a:ext>
              </a:extLst>
            </p:cNvPr>
            <p:cNvGrpSpPr/>
            <p:nvPr/>
          </p:nvGrpSpPr>
          <p:grpSpPr>
            <a:xfrm>
              <a:off x="-170631" y="0"/>
              <a:ext cx="4607305" cy="3757226"/>
              <a:chOff x="482122" y="63751"/>
              <a:chExt cx="4676618" cy="3996439"/>
            </a:xfrm>
          </p:grpSpPr>
          <p:pic>
            <p:nvPicPr>
              <p:cNvPr id="8" name="Picture 7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30D220D1-CA30-4E77-8BEE-FAA33CEC76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5320" y="838200"/>
                <a:ext cx="2278380" cy="3221990"/>
              </a:xfrm>
              <a:prstGeom prst="rect">
                <a:avLst/>
              </a:prstGeom>
            </p:spPr>
          </p:pic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967242C8-116C-4DE5-84A5-28E6FEA36374}"/>
                  </a:ext>
                </a:extLst>
              </p:cNvPr>
              <p:cNvCxnSpPr/>
              <p:nvPr/>
            </p:nvCxnSpPr>
            <p:spPr>
              <a:xfrm flipH="1">
                <a:off x="2697480" y="3345180"/>
                <a:ext cx="1478280" cy="461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0" name="Left Brace 9">
                <a:extLst>
                  <a:ext uri="{FF2B5EF4-FFF2-40B4-BE49-F238E27FC236}">
                    <a16:creationId xmlns:a16="http://schemas.microsoft.com/office/drawing/2014/main" id="{188F627F-04BC-4F6C-B0B2-DA63D4CFD382}"/>
                  </a:ext>
                </a:extLst>
              </p:cNvPr>
              <p:cNvSpPr/>
              <p:nvPr/>
            </p:nvSpPr>
            <p:spPr>
              <a:xfrm rot="5400000">
                <a:off x="1011134" y="394368"/>
                <a:ext cx="281940" cy="487680"/>
              </a:xfrm>
              <a:prstGeom prst="leftBrac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" name="Left Brace 10">
                <a:extLst>
                  <a:ext uri="{FF2B5EF4-FFF2-40B4-BE49-F238E27FC236}">
                    <a16:creationId xmlns:a16="http://schemas.microsoft.com/office/drawing/2014/main" id="{531F784D-D6EE-482B-8647-E40FC1698237}"/>
                  </a:ext>
                </a:extLst>
              </p:cNvPr>
              <p:cNvSpPr/>
              <p:nvPr/>
            </p:nvSpPr>
            <p:spPr>
              <a:xfrm rot="5400000">
                <a:off x="1855894" y="181004"/>
                <a:ext cx="335280" cy="967741"/>
              </a:xfrm>
              <a:prstGeom prst="leftBrace">
                <a:avLst>
                  <a:gd name="adj1" fmla="val 33841"/>
                  <a:gd name="adj2" fmla="val 50000"/>
                </a:avLst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" name="Rectangle: Single Corner Rounded 11">
                <a:extLst>
                  <a:ext uri="{FF2B5EF4-FFF2-40B4-BE49-F238E27FC236}">
                    <a16:creationId xmlns:a16="http://schemas.microsoft.com/office/drawing/2014/main" id="{E5BFFA63-C50F-4340-8482-7E86C20EC39C}"/>
                  </a:ext>
                </a:extLst>
              </p:cNvPr>
              <p:cNvSpPr/>
              <p:nvPr/>
            </p:nvSpPr>
            <p:spPr>
              <a:xfrm>
                <a:off x="1622658" y="63751"/>
                <a:ext cx="1140534" cy="320041"/>
              </a:xfrm>
              <a:prstGeom prst="round1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100" dirty="0">
                    <a:effectLst/>
                    <a:ea typeface="Calibri" panose="020F0502020204030204" pitchFamily="34" charset="0"/>
                    <a:cs typeface="Iskoola Pota" panose="020B0502040204020203" pitchFamily="34" charset="0"/>
                  </a:rPr>
                  <a:t>Medicine</a:t>
                </a:r>
              </a:p>
            </p:txBody>
          </p:sp>
          <p:sp>
            <p:nvSpPr>
              <p:cNvPr id="13" name="Rectangle: Single Corner Rounded 12">
                <a:extLst>
                  <a:ext uri="{FF2B5EF4-FFF2-40B4-BE49-F238E27FC236}">
                    <a16:creationId xmlns:a16="http://schemas.microsoft.com/office/drawing/2014/main" id="{742E9F10-8DF1-44EE-8590-91B94FA89AE8}"/>
                  </a:ext>
                </a:extLst>
              </p:cNvPr>
              <p:cNvSpPr/>
              <p:nvPr/>
            </p:nvSpPr>
            <p:spPr>
              <a:xfrm>
                <a:off x="482122" y="63751"/>
                <a:ext cx="1140534" cy="320041"/>
              </a:xfrm>
              <a:prstGeom prst="round1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100" dirty="0">
                    <a:effectLst/>
                    <a:ea typeface="Calibri" panose="020F0502020204030204" pitchFamily="34" charset="0"/>
                    <a:cs typeface="Iskoola Pota" panose="020B0502040204020203" pitchFamily="34" charset="0"/>
                  </a:rPr>
                  <a:t>Quantity</a:t>
                </a:r>
              </a:p>
            </p:txBody>
          </p:sp>
          <p:sp>
            <p:nvSpPr>
              <p:cNvPr id="14" name="Rectangle: Single Corner Rounded 13">
                <a:extLst>
                  <a:ext uri="{FF2B5EF4-FFF2-40B4-BE49-F238E27FC236}">
                    <a16:creationId xmlns:a16="http://schemas.microsoft.com/office/drawing/2014/main" id="{06EC6532-56AA-4032-B631-AC042DC9286F}"/>
                  </a:ext>
                </a:extLst>
              </p:cNvPr>
              <p:cNvSpPr/>
              <p:nvPr/>
            </p:nvSpPr>
            <p:spPr>
              <a:xfrm>
                <a:off x="4328160" y="3169920"/>
                <a:ext cx="830580" cy="320040"/>
              </a:xfrm>
              <a:prstGeom prst="round1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100">
                    <a:effectLst/>
                    <a:ea typeface="Calibri" panose="020F0502020204030204" pitchFamily="34" charset="0"/>
                    <a:cs typeface="Iskoola Pota" panose="020B0502040204020203" pitchFamily="34" charset="0"/>
                  </a:rPr>
                  <a:t>Seal </a:t>
                </a:r>
              </a:p>
            </p:txBody>
          </p:sp>
        </p:grpSp>
        <p:sp>
          <p:nvSpPr>
            <p:cNvPr id="7" name="Arrow: Left 6">
              <a:extLst>
                <a:ext uri="{FF2B5EF4-FFF2-40B4-BE49-F238E27FC236}">
                  <a16:creationId xmlns:a16="http://schemas.microsoft.com/office/drawing/2014/main" id="{C6D105D5-A2F4-4D05-916B-D14A0BFEE384}"/>
                </a:ext>
              </a:extLst>
            </p:cNvPr>
            <p:cNvSpPr/>
            <p:nvPr/>
          </p:nvSpPr>
          <p:spPr>
            <a:xfrm>
              <a:off x="133350" y="3897630"/>
              <a:ext cx="2000934" cy="56515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>
                  <a:effectLst/>
                  <a:ea typeface="Calibri" panose="020F0502020204030204" pitchFamily="34" charset="0"/>
                  <a:cs typeface="Iskoola Pota" panose="020B0502040204020203" pitchFamily="34" charset="0"/>
                </a:rPr>
                <a:t>Timeline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4595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B839B-F7B7-4CA9-86BE-FD31032C8C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E.A.Y.R.Edirisinghe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(184038E)</a:t>
            </a:r>
            <a:br>
              <a:rPr lang="en-US" dirty="0">
                <a:latin typeface="Times New Roman" pitchFamily="18" charset="0"/>
                <a:cs typeface="Times New Roman" pitchFamily="18" charset="0"/>
              </a:rPr>
            </a:br>
            <a:endParaRPr lang="en-US" dirty="0"/>
          </a:p>
          <a:p>
            <a:pPr lvl="0"/>
            <a:r>
              <a:rPr lang="en-US" dirty="0"/>
              <a:t>Designed the Interface to input the data</a:t>
            </a:r>
          </a:p>
          <a:p>
            <a:pPr lvl="0"/>
            <a:r>
              <a:rPr lang="en-US" dirty="0"/>
              <a:t>Studied database management and created a database to store the data (Medicine, dose)</a:t>
            </a:r>
          </a:p>
          <a:p>
            <a:pPr lvl="0"/>
            <a:r>
              <a:rPr lang="en-US" dirty="0"/>
              <a:t>Made 3D structure of the project</a:t>
            </a:r>
          </a:p>
          <a:p>
            <a:pPr lvl="0"/>
            <a:r>
              <a:rPr lang="en-US" dirty="0"/>
              <a:t>Contributed to the hardware part</a:t>
            </a:r>
          </a:p>
          <a:p>
            <a:pPr lvl="0"/>
            <a:r>
              <a:rPr lang="en-US" dirty="0"/>
              <a:t>Implement the connection between PC to device using UART (Serial)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357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1590-A885-4504-BBEA-BAED859B7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87679C2-AF10-4EC2-AE0E-F27478623A1E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771525"/>
            <a:ext cx="10143478" cy="5283045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E853C-8A83-459E-8556-4B375B70BB2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9473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425</Words>
  <Application>Microsoft Office PowerPoint</Application>
  <PresentationFormat>Widescreen</PresentationFormat>
  <Paragraphs>90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Times New Roman</vt:lpstr>
      <vt:lpstr>Trebuchet MS</vt:lpstr>
      <vt:lpstr>Wingdings 3</vt:lpstr>
      <vt:lpstr>Facet</vt:lpstr>
      <vt:lpstr>Group Number 37</vt:lpstr>
      <vt:lpstr>Aims and Objectives</vt:lpstr>
      <vt:lpstr>PowerPoint Presentation</vt:lpstr>
      <vt:lpstr>Estimated cost and Expenditure so far</vt:lpstr>
      <vt:lpstr>Individual Contribution</vt:lpstr>
      <vt:lpstr>PowerPoint Presentation</vt:lpstr>
      <vt:lpstr>Individual Contribution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Number 37</dc:title>
  <dc:creator>User</dc:creator>
  <cp:lastModifiedBy>User</cp:lastModifiedBy>
  <cp:revision>2</cp:revision>
  <dcterms:created xsi:type="dcterms:W3CDTF">2020-03-09T17:56:21Z</dcterms:created>
  <dcterms:modified xsi:type="dcterms:W3CDTF">2020-03-09T17:59:15Z</dcterms:modified>
</cp:coreProperties>
</file>